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ur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66FF"/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4" d="100"/>
          <a:sy n="24" d="100"/>
        </p:scale>
        <p:origin x="2933" y="13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ur-PK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93482C87-0D6B-47E0-A8F5-2C971C7CF159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ur-PK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r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ur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DB79B86C-C97A-4272-AC11-829644E6E11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2340598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r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79B86C-C97A-4272-AC11-829644E6E11E}" type="slidenum">
              <a:rPr lang="ur-PK" smtClean="0"/>
              <a:t>1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10680733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r-P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79B86C-C97A-4272-AC11-829644E6E11E}" type="slidenum">
              <a:rPr lang="ur-PK" smtClean="0"/>
              <a:t>2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2732267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ur-PK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ur-P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3806849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r-P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r-P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2628084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ur-PK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r-P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389262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r-P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r-P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2384599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ur-P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78603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r-PK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r-PK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r-PK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3782885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ur-P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r-PK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r-PK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435156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ur-PK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3398728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2114196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ur-P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r-P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2686228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ur-PK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r-PK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1669389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ur-PK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ur-PK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9029B-6339-42A5-AA95-8F678801A8F7}" type="datetimeFigureOut">
              <a:rPr lang="ur-PK" smtClean="0"/>
              <a:t>06/09/1447</a:t>
            </a:fld>
            <a:endParaRPr lang="ur-P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r-P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A9818-CC58-4542-B2A1-4C744039112E}" type="slidenum">
              <a:rPr lang="ur-PK" smtClean="0"/>
              <a:t>‹#›</a:t>
            </a:fld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1647657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r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-9904307" y="-387234"/>
            <a:ext cx="3454400" cy="4969163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V2X Communication Stream</a:t>
            </a: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ur-PK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9705728" y="365528"/>
            <a:ext cx="3057237" cy="285403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In-Vehicle CAN Frames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V2X Messages (V2V, V2I, V2C)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Message Structure: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Identifier (𝜄ₜ)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Payload Vector (</a:t>
            </a:r>
            <a:r>
              <a:rPr lang="el-GR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πₜ)</a:t>
            </a:r>
            <a:endParaRPr lang="en-US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Length Indicator (</a:t>
            </a:r>
            <a:r>
              <a:rPr lang="el-GR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δₜ)</a:t>
            </a:r>
            <a:endParaRPr lang="en-US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Auxiliary Flag (</a:t>
            </a:r>
            <a:r>
              <a:rPr lang="el-GR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ϛₜ)</a:t>
            </a:r>
            <a:endParaRPr lang="ur-PK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-9705726" y="3445856"/>
            <a:ext cx="3057237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-9183872" y="3672148"/>
            <a:ext cx="2013527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b="1" dirty="0" smtClean="0">
                <a:latin typeface="Arial Narrow" panose="020B0606020202030204" pitchFamily="34" charset="0"/>
              </a:rPr>
              <a:t>Message at time t:</a:t>
            </a:r>
            <a:r>
              <a:rPr lang="en-US" dirty="0" smtClean="0">
                <a:latin typeface="Arial Narrow" panose="020B0606020202030204" pitchFamily="34" charset="0"/>
              </a:rPr>
              <a:t/>
            </a:r>
            <a:br>
              <a:rPr lang="en-US" dirty="0" smtClean="0">
                <a:latin typeface="Arial Narrow" panose="020B0606020202030204" pitchFamily="34" charset="0"/>
              </a:rPr>
            </a:br>
            <a:r>
              <a:rPr lang="en-US" dirty="0" smtClean="0">
                <a:latin typeface="Arial Narrow" panose="020B0606020202030204" pitchFamily="34" charset="0"/>
              </a:rPr>
              <a:t>mₜ = (𝜄ₜ, </a:t>
            </a:r>
            <a:r>
              <a:rPr lang="el-GR" dirty="0" smtClean="0">
                <a:latin typeface="Arial Narrow" panose="020B0606020202030204" pitchFamily="34" charset="0"/>
              </a:rPr>
              <a:t>πₜ, δₜ, ϛₜ)</a:t>
            </a:r>
            <a:endParaRPr lang="ur-PK" dirty="0">
              <a:latin typeface="Arial Narrow" panose="020B0606020202030204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-5401580" y="-387234"/>
            <a:ext cx="3454400" cy="4969163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Feature Construction &amp; Normalization</a:t>
            </a: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ur-PK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-5202999" y="3445856"/>
            <a:ext cx="3057237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-4967473" y="3639821"/>
            <a:ext cx="2733965" cy="646331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latin typeface="Arial Narrow" panose="020B0606020202030204" pitchFamily="34" charset="0"/>
              </a:rPr>
              <a:t>Standardized Feature Vector xₜ ∈ ℝᵈ</a:t>
            </a:r>
            <a:endParaRPr lang="ur-PK" dirty="0">
              <a:latin typeface="Arial Narrow" panose="020B0606020202030204" pitchFamily="34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-4875110" y="529582"/>
            <a:ext cx="2401455" cy="71508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Identifier Encoding</a:t>
            </a:r>
          </a:p>
          <a:p>
            <a:pPr algn="ctr"/>
            <a:r>
              <a:rPr lang="en-US" dirty="0" smtClean="0"/>
              <a:t>Mapping </a:t>
            </a:r>
            <a:r>
              <a:rPr lang="el-GR" dirty="0" smtClean="0"/>
              <a:t>ϕ(𝜄ₜ) → </a:t>
            </a:r>
            <a:r>
              <a:rPr lang="en-US" dirty="0" smtClean="0"/>
              <a:t>uₜ</a:t>
            </a:r>
            <a:endParaRPr lang="en-US" dirty="0"/>
          </a:p>
        </p:txBody>
      </p:sp>
      <p:sp>
        <p:nvSpPr>
          <p:cNvPr id="18" name="Rounded Rectangle 17"/>
          <p:cNvSpPr/>
          <p:nvPr/>
        </p:nvSpPr>
        <p:spPr>
          <a:xfrm>
            <a:off x="-4875111" y="1455162"/>
            <a:ext cx="2401455" cy="71508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Payload Conversion</a:t>
            </a:r>
          </a:p>
          <a:p>
            <a:pPr algn="ctr"/>
            <a:r>
              <a:rPr lang="en-US" dirty="0" smtClean="0"/>
              <a:t>πₜ → Numeric Vector</a:t>
            </a:r>
            <a:endParaRPr lang="en-US" dirty="0"/>
          </a:p>
        </p:txBody>
      </p:sp>
      <p:sp>
        <p:nvSpPr>
          <p:cNvPr id="19" name="Rounded Rectangle 18"/>
          <p:cNvSpPr/>
          <p:nvPr/>
        </p:nvSpPr>
        <p:spPr>
          <a:xfrm>
            <a:off x="-4875112" y="2371978"/>
            <a:ext cx="2401455" cy="71508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 smtClean="0"/>
              <a:t>Standardization</a:t>
            </a:r>
          </a:p>
          <a:p>
            <a:pPr algn="ctr"/>
            <a:r>
              <a:rPr lang="en-US" dirty="0" smtClean="0"/>
              <a:t>xₜ = (rₜ − </a:t>
            </a:r>
            <a:r>
              <a:rPr lang="el-GR" dirty="0" smtClean="0"/>
              <a:t>μ) / σ</a:t>
            </a:r>
            <a:endParaRPr lang="el-GR" dirty="0"/>
          </a:p>
        </p:txBody>
      </p:sp>
      <p:sp>
        <p:nvSpPr>
          <p:cNvPr id="20" name="Right Arrow 19"/>
          <p:cNvSpPr/>
          <p:nvPr/>
        </p:nvSpPr>
        <p:spPr>
          <a:xfrm>
            <a:off x="-6312004" y="309117"/>
            <a:ext cx="812800" cy="4409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22" name="Right Arrow 21"/>
          <p:cNvSpPr/>
          <p:nvPr/>
        </p:nvSpPr>
        <p:spPr>
          <a:xfrm>
            <a:off x="-6345787" y="3142495"/>
            <a:ext cx="812800" cy="4409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23" name="Right Arrow 22"/>
          <p:cNvSpPr/>
          <p:nvPr/>
        </p:nvSpPr>
        <p:spPr>
          <a:xfrm>
            <a:off x="-1804014" y="42840"/>
            <a:ext cx="812800" cy="44092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25" name="Right Arrow 24"/>
          <p:cNvSpPr/>
          <p:nvPr/>
        </p:nvSpPr>
        <p:spPr>
          <a:xfrm>
            <a:off x="-1804014" y="3670389"/>
            <a:ext cx="812800" cy="440929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26" name="Rounded Rectangle 25"/>
          <p:cNvSpPr/>
          <p:nvPr/>
        </p:nvSpPr>
        <p:spPr>
          <a:xfrm>
            <a:off x="-898853" y="-802870"/>
            <a:ext cx="3454400" cy="538480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Layer I - Statistical Guard (Edge-Level) </a:t>
            </a: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ur-PK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-656398" y="3662911"/>
            <a:ext cx="3057237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-497068" y="3795437"/>
            <a:ext cx="2733965" cy="6463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latin typeface="Arial Narrow" panose="020B0606020202030204" pitchFamily="34" charset="0"/>
              </a:rPr>
              <a:t>Low-Latency Deterministic Filter</a:t>
            </a:r>
            <a:endParaRPr lang="ur-PK" dirty="0">
              <a:latin typeface="Arial Narrow" panose="020B0606020202030204" pitchFamily="34" charset="0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-372384" y="230129"/>
            <a:ext cx="2401455" cy="715089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fr-FR" dirty="0" err="1" smtClean="0"/>
              <a:t>Deviation</a:t>
            </a:r>
            <a:r>
              <a:rPr lang="fr-FR" dirty="0" smtClean="0"/>
              <a:t> Score:</a:t>
            </a:r>
            <a:br>
              <a:rPr lang="fr-FR" dirty="0" smtClean="0"/>
            </a:br>
            <a:r>
              <a:rPr lang="fr-FR" dirty="0" smtClean="0"/>
              <a:t>sₜ = (1/d) Σ |xₜⱼ|</a:t>
            </a:r>
            <a:endParaRPr lang="en-US" dirty="0"/>
          </a:p>
        </p:txBody>
      </p:sp>
      <p:sp>
        <p:nvSpPr>
          <p:cNvPr id="32" name="Right Arrow 31"/>
          <p:cNvSpPr/>
          <p:nvPr/>
        </p:nvSpPr>
        <p:spPr>
          <a:xfrm>
            <a:off x="2698713" y="-242283"/>
            <a:ext cx="812800" cy="44092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34" name="Right Arrow 33"/>
          <p:cNvSpPr/>
          <p:nvPr/>
        </p:nvSpPr>
        <p:spPr>
          <a:xfrm>
            <a:off x="2698713" y="3640498"/>
            <a:ext cx="812800" cy="44092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35" name="Diamond 34"/>
          <p:cNvSpPr/>
          <p:nvPr/>
        </p:nvSpPr>
        <p:spPr>
          <a:xfrm>
            <a:off x="-252313" y="1015310"/>
            <a:ext cx="2161312" cy="1655824"/>
          </a:xfrm>
          <a:prstGeom prst="diamond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mtClean="0"/>
              <a:t>Decision:</a:t>
            </a:r>
            <a:br>
              <a:rPr lang="en-US" smtClean="0"/>
            </a:br>
            <a:r>
              <a:rPr lang="en-US" smtClean="0"/>
              <a:t>gₜ(τ) = 1 if sₜ &gt; τ</a:t>
            </a:r>
            <a:endParaRPr lang="en-US" dirty="0"/>
          </a:p>
        </p:txBody>
      </p:sp>
      <p:sp>
        <p:nvSpPr>
          <p:cNvPr id="36" name="Rounded Rectangle 35"/>
          <p:cNvSpPr/>
          <p:nvPr/>
        </p:nvSpPr>
        <p:spPr>
          <a:xfrm>
            <a:off x="-804175" y="2819002"/>
            <a:ext cx="1530924" cy="64698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Immediate Anomaly Alert</a:t>
            </a:r>
            <a:endParaRPr lang="el-GR" sz="1600" dirty="0"/>
          </a:p>
        </p:txBody>
      </p:sp>
      <p:cxnSp>
        <p:nvCxnSpPr>
          <p:cNvPr id="44" name="Elbow Connector 43"/>
          <p:cNvCxnSpPr>
            <a:stCxn id="35" idx="1"/>
            <a:endCxn id="36" idx="0"/>
          </p:cNvCxnSpPr>
          <p:nvPr/>
        </p:nvCxnSpPr>
        <p:spPr>
          <a:xfrm rot="10800000" flipH="1" flipV="1">
            <a:off x="-252313" y="1843222"/>
            <a:ext cx="213600" cy="975780"/>
          </a:xfrm>
          <a:prstGeom prst="bentConnector4">
            <a:avLst>
              <a:gd name="adj1" fmla="val -107022"/>
              <a:gd name="adj2" fmla="val 7822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-804176" y="1462304"/>
            <a:ext cx="692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gₜ = 1</a:t>
            </a:r>
            <a:endParaRPr lang="ur-PK" dirty="0"/>
          </a:p>
        </p:txBody>
      </p:sp>
      <p:sp>
        <p:nvSpPr>
          <p:cNvPr id="58" name="Rounded Rectangle 57"/>
          <p:cNvSpPr/>
          <p:nvPr/>
        </p:nvSpPr>
        <p:spPr>
          <a:xfrm>
            <a:off x="869915" y="2819002"/>
            <a:ext cx="1530924" cy="64698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1600" dirty="0" smtClean="0"/>
              <a:t>Forward to HADE</a:t>
            </a:r>
            <a:endParaRPr lang="el-GR" sz="1600" dirty="0"/>
          </a:p>
        </p:txBody>
      </p:sp>
      <p:sp>
        <p:nvSpPr>
          <p:cNvPr id="59" name="Rectangle 58"/>
          <p:cNvSpPr/>
          <p:nvPr/>
        </p:nvSpPr>
        <p:spPr>
          <a:xfrm>
            <a:off x="1808504" y="1487366"/>
            <a:ext cx="6928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gₜ = 0</a:t>
            </a:r>
            <a:endParaRPr lang="ur-PK" dirty="0"/>
          </a:p>
        </p:txBody>
      </p:sp>
      <p:cxnSp>
        <p:nvCxnSpPr>
          <p:cNvPr id="60" name="Elbow Connector 59"/>
          <p:cNvCxnSpPr>
            <a:stCxn id="35" idx="3"/>
            <a:endCxn id="58" idx="0"/>
          </p:cNvCxnSpPr>
          <p:nvPr/>
        </p:nvCxnSpPr>
        <p:spPr>
          <a:xfrm flipH="1">
            <a:off x="1635377" y="1843222"/>
            <a:ext cx="273622" cy="975780"/>
          </a:xfrm>
          <a:prstGeom prst="bentConnector4">
            <a:avLst>
              <a:gd name="adj1" fmla="val -83546"/>
              <a:gd name="adj2" fmla="val 71599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Rounded Rectangle 64"/>
          <p:cNvSpPr/>
          <p:nvPr/>
        </p:nvSpPr>
        <p:spPr>
          <a:xfrm>
            <a:off x="3654679" y="-943032"/>
            <a:ext cx="8410272" cy="538480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Layer II - HERCULES Adaptive Decision Engine (HADE)</a:t>
            </a: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ur-PK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69" name="Right Arrow 68"/>
          <p:cNvSpPr/>
          <p:nvPr/>
        </p:nvSpPr>
        <p:spPr>
          <a:xfrm>
            <a:off x="12242113" y="92541"/>
            <a:ext cx="812800" cy="44092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71" name="Right Arrow 70"/>
          <p:cNvSpPr/>
          <p:nvPr/>
        </p:nvSpPr>
        <p:spPr>
          <a:xfrm>
            <a:off x="12242113" y="3065700"/>
            <a:ext cx="812800" cy="440929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35"/>
          <a:stretch/>
        </p:blipFill>
        <p:spPr>
          <a:xfrm>
            <a:off x="4020157" y="-180394"/>
            <a:ext cx="7595633" cy="432774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 rot="16200000">
            <a:off x="-2843030" y="1876200"/>
            <a:ext cx="278922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Normalized Feature Flow</a:t>
            </a:r>
            <a:endParaRPr lang="ur-PK" sz="2000" dirty="0"/>
          </a:p>
        </p:txBody>
      </p:sp>
      <p:sp>
        <p:nvSpPr>
          <p:cNvPr id="3" name="Rectangle 2"/>
          <p:cNvSpPr/>
          <p:nvPr/>
        </p:nvSpPr>
        <p:spPr>
          <a:xfrm rot="16200000">
            <a:off x="-6979537" y="1643167"/>
            <a:ext cx="20114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Structured Frame</a:t>
            </a:r>
            <a:endParaRPr lang="ur-PK" sz="2000" dirty="0"/>
          </a:p>
        </p:txBody>
      </p:sp>
      <p:sp>
        <p:nvSpPr>
          <p:cNvPr id="6" name="Rectangle 5"/>
          <p:cNvSpPr/>
          <p:nvPr/>
        </p:nvSpPr>
        <p:spPr>
          <a:xfrm rot="16200000">
            <a:off x="1285406" y="1765494"/>
            <a:ext cx="35382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Low-Latency Deterministic Filter</a:t>
            </a:r>
            <a:endParaRPr lang="ur-PK" sz="2000" dirty="0"/>
          </a:p>
        </p:txBody>
      </p:sp>
      <p:sp>
        <p:nvSpPr>
          <p:cNvPr id="42" name="Rounded Rectangle 41"/>
          <p:cNvSpPr/>
          <p:nvPr/>
        </p:nvSpPr>
        <p:spPr>
          <a:xfrm>
            <a:off x="13265244" y="-879694"/>
            <a:ext cx="3661465" cy="538480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Arial Narrow" panose="020B0606020202030204" pitchFamily="34" charset="0"/>
              </a:rPr>
              <a:t>Layer III: Operational Risk </a:t>
            </a:r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Calibration</a:t>
            </a: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ur-PK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43" name="Right Arrow 42"/>
          <p:cNvSpPr/>
          <p:nvPr/>
        </p:nvSpPr>
        <p:spPr>
          <a:xfrm>
            <a:off x="17150313" y="88652"/>
            <a:ext cx="812800" cy="440929"/>
          </a:xfrm>
          <a:prstGeom prst="rightArrow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45" name="Right Arrow 44"/>
          <p:cNvSpPr/>
          <p:nvPr/>
        </p:nvSpPr>
        <p:spPr>
          <a:xfrm>
            <a:off x="17196297" y="3061811"/>
            <a:ext cx="812800" cy="440929"/>
          </a:xfrm>
          <a:prstGeom prst="rightArrow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7" name="Rectangle 6"/>
          <p:cNvSpPr/>
          <p:nvPr/>
        </p:nvSpPr>
        <p:spPr>
          <a:xfrm rot="16200000">
            <a:off x="11449613" y="1612651"/>
            <a:ext cx="230537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Intrusion Probability</a:t>
            </a:r>
            <a:endParaRPr lang="ur-PK" sz="2000" dirty="0"/>
          </a:p>
        </p:txBody>
      </p:sp>
      <p:cxnSp>
        <p:nvCxnSpPr>
          <p:cNvPr id="48" name="Straight Connector 47"/>
          <p:cNvCxnSpPr/>
          <p:nvPr/>
        </p:nvCxnSpPr>
        <p:spPr>
          <a:xfrm>
            <a:off x="13615475" y="3279413"/>
            <a:ext cx="3057237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/>
          <p:cNvSpPr/>
          <p:nvPr/>
        </p:nvSpPr>
        <p:spPr>
          <a:xfrm>
            <a:off x="13777110" y="3506629"/>
            <a:ext cx="2733965" cy="64633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rial Narrow" panose="020B0606020202030204" pitchFamily="34" charset="0"/>
              </a:rPr>
              <a:t>Deployment-Level Threshold Tuning</a:t>
            </a:r>
            <a:endParaRPr lang="ur-PK" dirty="0">
              <a:latin typeface="Arial Narrow" panose="020B060602020203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 rot="16200000">
            <a:off x="16260502" y="1631581"/>
            <a:ext cx="228428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/>
              <a:t>Final Decision Policy</a:t>
            </a:r>
            <a:endParaRPr lang="ur-PK" sz="2000" dirty="0"/>
          </a:p>
        </p:txBody>
      </p:sp>
      <p:sp>
        <p:nvSpPr>
          <p:cNvPr id="50" name="Rounded Rectangle 49"/>
          <p:cNvSpPr/>
          <p:nvPr/>
        </p:nvSpPr>
        <p:spPr>
          <a:xfrm>
            <a:off x="13895248" y="126224"/>
            <a:ext cx="2401455" cy="71508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/>
              <a:t>Average Probability:</a:t>
            </a:r>
            <a:br>
              <a:rPr lang="en-US" dirty="0"/>
            </a:br>
            <a:r>
              <a:rPr lang="en-US" dirty="0"/>
              <a:t>p̄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13895248" y="1199827"/>
            <a:ext cx="2401455" cy="71508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/>
              <a:t>Alert Rate:</a:t>
            </a:r>
            <a:br>
              <a:rPr lang="en-US" dirty="0"/>
            </a:br>
            <a:r>
              <a:rPr lang="en-US" dirty="0"/>
              <a:t>ĉ(</a:t>
            </a:r>
            <a:r>
              <a:rPr lang="el-GR" dirty="0"/>
              <a:t>η)</a:t>
            </a:r>
            <a:endParaRPr lang="en-US" dirty="0"/>
          </a:p>
        </p:txBody>
      </p:sp>
      <p:sp>
        <p:nvSpPr>
          <p:cNvPr id="52" name="Rounded Rectangle 51"/>
          <p:cNvSpPr/>
          <p:nvPr/>
        </p:nvSpPr>
        <p:spPr>
          <a:xfrm>
            <a:off x="13895248" y="2212178"/>
            <a:ext cx="2401455" cy="71508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dirty="0"/>
              <a:t>Risk Score:</a:t>
            </a:r>
            <a:br>
              <a:rPr lang="en-US" dirty="0"/>
            </a:br>
            <a:r>
              <a:rPr lang="en-US" dirty="0"/>
              <a:t>R(</a:t>
            </a:r>
            <a:r>
              <a:rPr lang="el-GR" dirty="0"/>
              <a:t>α,β) = α</a:t>
            </a:r>
            <a:r>
              <a:rPr lang="en-US" dirty="0"/>
              <a:t>ĉ + </a:t>
            </a:r>
            <a:r>
              <a:rPr lang="el-GR" dirty="0"/>
              <a:t>β</a:t>
            </a:r>
            <a:r>
              <a:rPr lang="en-US" dirty="0"/>
              <a:t>p̄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18186717" y="-943032"/>
            <a:ext cx="4937978" cy="5384800"/>
          </a:xfrm>
          <a:prstGeom prst="roundRect">
            <a:avLst/>
          </a:prstGeom>
          <a:solidFill>
            <a:srgbClr val="CC99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Arial Narrow" panose="020B0606020202030204" pitchFamily="34" charset="0"/>
              </a:rPr>
              <a:t>Output </a:t>
            </a:r>
            <a:r>
              <a: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Layer</a:t>
            </a: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ur-PK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18476801" y="3860962"/>
            <a:ext cx="4297846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19288723" y="3962986"/>
            <a:ext cx="2733965" cy="369332"/>
          </a:xfrm>
          <a:prstGeom prst="rect">
            <a:avLst/>
          </a:prstGeom>
          <a:solidFill>
            <a:srgbClr val="9966FF"/>
          </a:solidFill>
        </p:spPr>
        <p:txBody>
          <a:bodyPr wrap="square">
            <a:spAutoFit/>
          </a:bodyPr>
          <a:lstStyle/>
          <a:p>
            <a:pPr algn="ctr"/>
            <a:r>
              <a:rPr lang="en-US" dirty="0"/>
              <a:t>Security Decision Output</a:t>
            </a:r>
            <a:endParaRPr lang="ur-PK" dirty="0">
              <a:latin typeface="Arial Narrow" panose="020B060602020203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3" t="4306" r="15211" b="5263"/>
          <a:stretch/>
        </p:blipFill>
        <p:spPr>
          <a:xfrm>
            <a:off x="18638438" y="-104490"/>
            <a:ext cx="4136209" cy="3722588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18689296" y="1401989"/>
            <a:ext cx="1936428" cy="369332"/>
          </a:xfrm>
          <a:prstGeom prst="rect">
            <a:avLst/>
          </a:prstGeom>
          <a:solidFill>
            <a:srgbClr val="9966FF"/>
          </a:solidFill>
        </p:spPr>
        <p:txBody>
          <a:bodyPr wrap="none">
            <a:spAutoFit/>
          </a:bodyPr>
          <a:lstStyle/>
          <a:p>
            <a:r>
              <a:rPr lang="en-US" dirty="0"/>
              <a:t>Intrusion Detected</a:t>
            </a:r>
            <a:endParaRPr lang="ur-PK" dirty="0"/>
          </a:p>
        </p:txBody>
      </p:sp>
      <p:sp>
        <p:nvSpPr>
          <p:cNvPr id="61" name="Rectangle 60"/>
          <p:cNvSpPr/>
          <p:nvPr/>
        </p:nvSpPr>
        <p:spPr>
          <a:xfrm>
            <a:off x="21042646" y="1415503"/>
            <a:ext cx="1455655" cy="369332"/>
          </a:xfrm>
          <a:prstGeom prst="rect">
            <a:avLst/>
          </a:prstGeom>
          <a:solidFill>
            <a:srgbClr val="9966FF"/>
          </a:solidFill>
        </p:spPr>
        <p:txBody>
          <a:bodyPr wrap="none">
            <a:spAutoFit/>
          </a:bodyPr>
          <a:lstStyle/>
          <a:p>
            <a:r>
              <a:rPr lang="en-US" dirty="0"/>
              <a:t>Benign Traffic</a:t>
            </a:r>
            <a:endParaRPr lang="ur-PK" dirty="0"/>
          </a:p>
        </p:txBody>
      </p:sp>
      <p:sp>
        <p:nvSpPr>
          <p:cNvPr id="62" name="Rectangle 61"/>
          <p:cNvSpPr/>
          <p:nvPr/>
        </p:nvSpPr>
        <p:spPr>
          <a:xfrm>
            <a:off x="18929682" y="3293579"/>
            <a:ext cx="1455655" cy="369332"/>
          </a:xfrm>
          <a:prstGeom prst="rect">
            <a:avLst/>
          </a:prstGeom>
          <a:solidFill>
            <a:srgbClr val="9966FF"/>
          </a:solidFill>
        </p:spPr>
        <p:txBody>
          <a:bodyPr wrap="none">
            <a:spAutoFit/>
          </a:bodyPr>
          <a:lstStyle/>
          <a:p>
            <a:r>
              <a:rPr lang="en-US" dirty="0"/>
              <a:t>Alert Logging</a:t>
            </a:r>
            <a:endParaRPr lang="ur-PK" dirty="0"/>
          </a:p>
        </p:txBody>
      </p:sp>
      <p:sp>
        <p:nvSpPr>
          <p:cNvPr id="63" name="Rectangle 62"/>
          <p:cNvSpPr/>
          <p:nvPr/>
        </p:nvSpPr>
        <p:spPr>
          <a:xfrm>
            <a:off x="20902432" y="3293579"/>
            <a:ext cx="1779141" cy="369332"/>
          </a:xfrm>
          <a:prstGeom prst="rect">
            <a:avLst/>
          </a:prstGeom>
          <a:solidFill>
            <a:srgbClr val="9966FF"/>
          </a:solidFill>
        </p:spPr>
        <p:txBody>
          <a:bodyPr wrap="none">
            <a:spAutoFit/>
          </a:bodyPr>
          <a:lstStyle/>
          <a:p>
            <a:r>
              <a:rPr lang="en-US" dirty="0"/>
              <a:t>Response Trigger</a:t>
            </a:r>
            <a:endParaRPr lang="ur-PK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63"/>
          <a:stretch/>
        </p:blipFill>
        <p:spPr>
          <a:xfrm>
            <a:off x="2501322" y="5344568"/>
            <a:ext cx="9745673" cy="5947219"/>
          </a:xfrm>
          <a:prstGeom prst="rect">
            <a:avLst/>
          </a:prstGeom>
        </p:spPr>
      </p:pic>
      <p:cxnSp>
        <p:nvCxnSpPr>
          <p:cNvPr id="38" name="Elbow Connector 37"/>
          <p:cNvCxnSpPr>
            <a:stCxn id="65" idx="2"/>
            <a:endCxn id="31" idx="0"/>
          </p:cNvCxnSpPr>
          <p:nvPr/>
        </p:nvCxnSpPr>
        <p:spPr>
          <a:xfrm rot="5400000">
            <a:off x="7165587" y="4650340"/>
            <a:ext cx="902800" cy="485656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762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13022066" y="-3562263"/>
            <a:ext cx="12329594" cy="8699443"/>
            <a:chOff x="3654679" y="-4257675"/>
            <a:chExt cx="12329594" cy="8699443"/>
          </a:xfrm>
        </p:grpSpPr>
        <p:sp>
          <p:nvSpPr>
            <p:cNvPr id="65" name="Rounded Rectangle 64"/>
            <p:cNvSpPr/>
            <p:nvPr/>
          </p:nvSpPr>
          <p:spPr>
            <a:xfrm>
              <a:off x="3654679" y="-4257675"/>
              <a:ext cx="12329594" cy="8699443"/>
            </a:xfrm>
            <a:prstGeom prst="roundRect">
              <a:avLst/>
            </a:prstGeom>
            <a:solidFill>
              <a:schemeClr val="accent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en-US" sz="4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r>
                <a:rPr lang="en-US" sz="4000" b="1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Layer II - HERCULES Adaptive Decision Engine (HADE)</a:t>
              </a:r>
            </a:p>
            <a:p>
              <a:pPr algn="ctr"/>
              <a:endParaRPr lang="en-US" sz="4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4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ur-PK" sz="4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pic>
          <p:nvPicPr>
            <p:cNvPr id="84" name="Picture 8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4535"/>
            <a:stretch/>
          </p:blipFill>
          <p:spPr>
            <a:xfrm>
              <a:off x="4297714" y="-2966274"/>
              <a:ext cx="11135320" cy="6991709"/>
            </a:xfrm>
            <a:prstGeom prst="rect">
              <a:avLst/>
            </a:prstGeom>
          </p:spPr>
        </p:pic>
      </p:grpSp>
      <p:sp>
        <p:nvSpPr>
          <p:cNvPr id="4" name="Rounded Rectangle 3"/>
          <p:cNvSpPr/>
          <p:nvPr/>
        </p:nvSpPr>
        <p:spPr>
          <a:xfrm>
            <a:off x="-18948977" y="-3293804"/>
            <a:ext cx="8336449" cy="814419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V2X Communication Stream</a:t>
            </a: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ur-PK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18249008" y="-2384440"/>
            <a:ext cx="6959076" cy="467761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In-Vehicle CAN Frames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V2X Messages (V2V, V2I, V2C)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Message Structure: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Identifier (𝜄ₜ)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Payload Vector (</a:t>
            </a:r>
            <a:r>
              <a:rPr lang="el-GR" sz="400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πₜ)</a:t>
            </a:r>
            <a:endParaRPr lang="en-US" sz="4000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Length Indicator (</a:t>
            </a:r>
            <a:r>
              <a:rPr lang="el-GR" sz="400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δₜ)</a:t>
            </a:r>
            <a:endParaRPr lang="en-US" sz="4000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Auxiliary Flag (</a:t>
            </a:r>
            <a:r>
              <a:rPr lang="el-GR" sz="4000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ϛₜ)</a:t>
            </a:r>
            <a:endParaRPr lang="ur-PK" sz="4000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-18196825" y="2664944"/>
            <a:ext cx="6731197" cy="40119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-17399732" y="3056032"/>
            <a:ext cx="5137010" cy="132343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latin typeface="Arial Narrow" panose="020B0606020202030204" pitchFamily="34" charset="0"/>
              </a:rPr>
              <a:t>Message at time t:</a:t>
            </a:r>
            <a:r>
              <a:rPr lang="en-US" sz="4000" dirty="0" smtClean="0">
                <a:latin typeface="Arial Narrow" panose="020B0606020202030204" pitchFamily="34" charset="0"/>
              </a:rPr>
              <a:t/>
            </a:r>
            <a:br>
              <a:rPr lang="en-US" sz="4000" dirty="0" smtClean="0">
                <a:latin typeface="Arial Narrow" panose="020B0606020202030204" pitchFamily="34" charset="0"/>
              </a:rPr>
            </a:br>
            <a:r>
              <a:rPr lang="en-US" sz="4000" dirty="0" smtClean="0">
                <a:latin typeface="Arial Narrow" panose="020B0606020202030204" pitchFamily="34" charset="0"/>
              </a:rPr>
              <a:t>mₜ = (𝜄ₜ, </a:t>
            </a:r>
            <a:r>
              <a:rPr lang="el-GR" sz="4000" dirty="0" smtClean="0">
                <a:latin typeface="Arial Narrow" panose="020B0606020202030204" pitchFamily="34" charset="0"/>
              </a:rPr>
              <a:t>πₜ, δₜ, ϛₜ)</a:t>
            </a:r>
            <a:endParaRPr lang="ur-PK" sz="4000" dirty="0">
              <a:latin typeface="Arial Narrow" panose="020B0606020202030204" pitchFamily="34" charset="0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-7898172" y="-3269011"/>
            <a:ext cx="6893959" cy="8144192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Feature Construction &amp; Normalization</a:t>
            </a: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ur-PK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-7084772" y="3102440"/>
            <a:ext cx="5623058" cy="8749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-7084772" y="3331116"/>
            <a:ext cx="5518616" cy="132343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latin typeface="Arial Narrow" panose="020B0606020202030204" pitchFamily="34" charset="0"/>
              </a:rPr>
              <a:t>Standardized Feature Vector xₜ ∈ ℝᵈ</a:t>
            </a:r>
            <a:endParaRPr lang="ur-PK" sz="4000" dirty="0">
              <a:latin typeface="Arial Narrow" panose="020B0606020202030204" pitchFamily="34" charset="0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-7231545" y="-90475"/>
            <a:ext cx="5630736" cy="14642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4000" dirty="0" smtClean="0"/>
              <a:t>Identifier Encoding</a:t>
            </a:r>
          </a:p>
          <a:p>
            <a:pPr algn="ctr"/>
            <a:r>
              <a:rPr lang="en-US" sz="4000" dirty="0" smtClean="0"/>
              <a:t>Mapping </a:t>
            </a:r>
            <a:r>
              <a:rPr lang="el-GR" sz="4000" dirty="0" smtClean="0"/>
              <a:t>ϕ(𝜄ₜ) → </a:t>
            </a:r>
            <a:r>
              <a:rPr lang="en-US" sz="4000" dirty="0" smtClean="0"/>
              <a:t>uₜ</a:t>
            </a:r>
            <a:endParaRPr lang="en-US" sz="4000" dirty="0"/>
          </a:p>
        </p:txBody>
      </p:sp>
      <p:sp>
        <p:nvSpPr>
          <p:cNvPr id="18" name="Rounded Rectangle 17"/>
          <p:cNvSpPr/>
          <p:nvPr/>
        </p:nvSpPr>
        <p:spPr>
          <a:xfrm>
            <a:off x="-7263354" y="-1726378"/>
            <a:ext cx="5667614" cy="14642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4000" dirty="0" smtClean="0"/>
              <a:t>Payload Conversion</a:t>
            </a:r>
          </a:p>
          <a:p>
            <a:pPr algn="ctr"/>
            <a:r>
              <a:rPr lang="en-US" sz="4000" dirty="0" smtClean="0"/>
              <a:t>πₜ → Numeric Vector</a:t>
            </a:r>
            <a:endParaRPr lang="en-US" sz="4000" dirty="0"/>
          </a:p>
        </p:txBody>
      </p:sp>
      <p:sp>
        <p:nvSpPr>
          <p:cNvPr id="19" name="Rounded Rectangle 18"/>
          <p:cNvSpPr/>
          <p:nvPr/>
        </p:nvSpPr>
        <p:spPr>
          <a:xfrm>
            <a:off x="-7202752" y="1545428"/>
            <a:ext cx="5573150" cy="146423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4000" dirty="0" smtClean="0"/>
              <a:t>Standardization</a:t>
            </a:r>
          </a:p>
          <a:p>
            <a:pPr algn="ctr"/>
            <a:r>
              <a:rPr lang="en-US" sz="4000" dirty="0" smtClean="0"/>
              <a:t>xₜ = (rₜ − </a:t>
            </a:r>
            <a:r>
              <a:rPr lang="el-GR" sz="4000" dirty="0" smtClean="0"/>
              <a:t>μ) / σ</a:t>
            </a:r>
            <a:endParaRPr lang="el-GR" sz="4000" dirty="0"/>
          </a:p>
        </p:txBody>
      </p:sp>
      <p:sp>
        <p:nvSpPr>
          <p:cNvPr id="2" name="Rectangle 1"/>
          <p:cNvSpPr/>
          <p:nvPr/>
        </p:nvSpPr>
        <p:spPr>
          <a:xfrm rot="16200000">
            <a:off x="-3020387" y="617965"/>
            <a:ext cx="591161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Normalized Feature Flow</a:t>
            </a:r>
            <a:endParaRPr lang="ur-PK" sz="4400" dirty="0"/>
          </a:p>
        </p:txBody>
      </p:sp>
      <p:sp>
        <p:nvSpPr>
          <p:cNvPr id="3" name="Rectangle 2"/>
          <p:cNvSpPr/>
          <p:nvPr/>
        </p:nvSpPr>
        <p:spPr>
          <a:xfrm rot="16200000">
            <a:off x="-11332754" y="79709"/>
            <a:ext cx="419403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Structured Frame</a:t>
            </a:r>
            <a:endParaRPr lang="ur-PK" sz="4400" dirty="0"/>
          </a:p>
        </p:txBody>
      </p:sp>
      <p:sp>
        <p:nvSpPr>
          <p:cNvPr id="26" name="Rounded Rectangle 25"/>
          <p:cNvSpPr/>
          <p:nvPr/>
        </p:nvSpPr>
        <p:spPr>
          <a:xfrm>
            <a:off x="1574811" y="-3353303"/>
            <a:ext cx="8764150" cy="849048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r>
              <a:rPr lang="en-US" sz="4000" b="1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Layer I - Statistical Guard (Edge-Level) </a:t>
            </a:r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4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ur-PK" sz="20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2736516" y="3916715"/>
            <a:ext cx="6824542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2471699" y="4091974"/>
            <a:ext cx="7328906" cy="70788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000" b="1" dirty="0" smtClean="0">
                <a:latin typeface="Arial Narrow" panose="020B0606020202030204" pitchFamily="34" charset="0"/>
              </a:rPr>
              <a:t>Low-Latency Deterministic Filter</a:t>
            </a:r>
            <a:endParaRPr lang="ur-PK" sz="4000" b="1" dirty="0">
              <a:latin typeface="Arial Narrow" panose="020B0606020202030204" pitchFamily="34" charset="0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2607734" y="-1989172"/>
            <a:ext cx="6097753" cy="146423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fr-FR" sz="4000" dirty="0" err="1" smtClean="0"/>
              <a:t>Deviation</a:t>
            </a:r>
            <a:r>
              <a:rPr lang="fr-FR" sz="4000" dirty="0" smtClean="0"/>
              <a:t> Score:</a:t>
            </a:r>
            <a:br>
              <a:rPr lang="fr-FR" sz="4000" dirty="0" smtClean="0"/>
            </a:br>
            <a:r>
              <a:rPr lang="fr-FR" sz="4000" dirty="0" smtClean="0"/>
              <a:t>sₜ = (1/d) Σ |xₜⱼ|</a:t>
            </a:r>
            <a:endParaRPr lang="en-US" sz="4000" dirty="0"/>
          </a:p>
        </p:txBody>
      </p:sp>
      <p:sp>
        <p:nvSpPr>
          <p:cNvPr id="35" name="Diamond 34"/>
          <p:cNvSpPr/>
          <p:nvPr/>
        </p:nvSpPr>
        <p:spPr>
          <a:xfrm>
            <a:off x="3018055" y="-486488"/>
            <a:ext cx="4824606" cy="2610820"/>
          </a:xfrm>
          <a:prstGeom prst="diamond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4000" dirty="0" smtClean="0"/>
              <a:t>Decision:</a:t>
            </a:r>
            <a:br>
              <a:rPr lang="en-US" sz="4000" dirty="0" smtClean="0"/>
            </a:br>
            <a:r>
              <a:rPr lang="en-US" sz="4000" dirty="0" smtClean="0"/>
              <a:t>gₜ(τ) = 1 if sₜ &gt; τ</a:t>
            </a:r>
            <a:endParaRPr lang="en-US" sz="4000" dirty="0"/>
          </a:p>
        </p:txBody>
      </p:sp>
      <p:sp>
        <p:nvSpPr>
          <p:cNvPr id="36" name="Rounded Rectangle 35"/>
          <p:cNvSpPr/>
          <p:nvPr/>
        </p:nvSpPr>
        <p:spPr>
          <a:xfrm>
            <a:off x="1786157" y="2357483"/>
            <a:ext cx="3417417" cy="146423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4000" dirty="0" smtClean="0"/>
              <a:t>Immediate Anomaly Alert</a:t>
            </a:r>
            <a:endParaRPr lang="el-GR" sz="4000" dirty="0"/>
          </a:p>
        </p:txBody>
      </p:sp>
      <p:cxnSp>
        <p:nvCxnSpPr>
          <p:cNvPr id="44" name="Elbow Connector 43"/>
          <p:cNvCxnSpPr>
            <a:stCxn id="35" idx="1"/>
            <a:endCxn id="36" idx="0"/>
          </p:cNvCxnSpPr>
          <p:nvPr/>
        </p:nvCxnSpPr>
        <p:spPr>
          <a:xfrm rot="10800000" flipH="1" flipV="1">
            <a:off x="3018055" y="818922"/>
            <a:ext cx="476810" cy="1538561"/>
          </a:xfrm>
          <a:prstGeom prst="bentConnector4">
            <a:avLst>
              <a:gd name="adj1" fmla="val -107022"/>
              <a:gd name="adj2" fmla="val 7822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1813432" y="24480"/>
            <a:ext cx="13067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/>
              <a:t>gₜ = 1</a:t>
            </a:r>
            <a:endParaRPr lang="ur-PK" sz="4000" dirty="0"/>
          </a:p>
        </p:txBody>
      </p:sp>
      <p:sp>
        <p:nvSpPr>
          <p:cNvPr id="58" name="Rounded Rectangle 57"/>
          <p:cNvSpPr/>
          <p:nvPr/>
        </p:nvSpPr>
        <p:spPr>
          <a:xfrm>
            <a:off x="6840438" y="2296472"/>
            <a:ext cx="2903471" cy="1464231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sz="4000" dirty="0" smtClean="0"/>
              <a:t>Forward to </a:t>
            </a:r>
            <a:endParaRPr lang="en-US" sz="4000" dirty="0" smtClean="0"/>
          </a:p>
          <a:p>
            <a:pPr algn="ctr"/>
            <a:r>
              <a:rPr lang="en-US" sz="4000" dirty="0" smtClean="0"/>
              <a:t>HADE</a:t>
            </a:r>
            <a:endParaRPr lang="el-GR" sz="4000" dirty="0"/>
          </a:p>
        </p:txBody>
      </p:sp>
      <p:sp>
        <p:nvSpPr>
          <p:cNvPr id="59" name="Rectangle 58"/>
          <p:cNvSpPr/>
          <p:nvPr/>
        </p:nvSpPr>
        <p:spPr>
          <a:xfrm>
            <a:off x="8049324" y="95199"/>
            <a:ext cx="130676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 dirty="0" smtClean="0"/>
              <a:t>gₜ = 0</a:t>
            </a:r>
            <a:endParaRPr lang="ur-PK" sz="4000" dirty="0"/>
          </a:p>
        </p:txBody>
      </p:sp>
      <p:cxnSp>
        <p:nvCxnSpPr>
          <p:cNvPr id="60" name="Elbow Connector 59"/>
          <p:cNvCxnSpPr>
            <a:stCxn id="35" idx="3"/>
            <a:endCxn id="58" idx="0"/>
          </p:cNvCxnSpPr>
          <p:nvPr/>
        </p:nvCxnSpPr>
        <p:spPr>
          <a:xfrm>
            <a:off x="7842661" y="818922"/>
            <a:ext cx="449513" cy="147755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 rot="16200000">
            <a:off x="8472675" y="64183"/>
            <a:ext cx="6245492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Low-Latency </a:t>
            </a:r>
            <a:r>
              <a:rPr lang="en-US" sz="4400" dirty="0" smtClean="0"/>
              <a:t>Deterministic</a:t>
            </a:r>
          </a:p>
          <a:p>
            <a:pPr algn="ctr"/>
            <a:r>
              <a:rPr lang="en-US" sz="4400" dirty="0" smtClean="0"/>
              <a:t> </a:t>
            </a:r>
            <a:r>
              <a:rPr lang="en-US" sz="4400" dirty="0"/>
              <a:t>Filter</a:t>
            </a:r>
            <a:endParaRPr lang="ur-PK" sz="4400" dirty="0"/>
          </a:p>
        </p:txBody>
      </p:sp>
      <p:sp>
        <p:nvSpPr>
          <p:cNvPr id="43" name="Right Arrow 42"/>
          <p:cNvSpPr/>
          <p:nvPr/>
        </p:nvSpPr>
        <p:spPr>
          <a:xfrm rot="10800000" flipH="1">
            <a:off x="10542488" y="-3161352"/>
            <a:ext cx="2218025" cy="1001067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45" name="Right Arrow 44"/>
          <p:cNvSpPr/>
          <p:nvPr/>
        </p:nvSpPr>
        <p:spPr>
          <a:xfrm flipH="1">
            <a:off x="12667632" y="11815560"/>
            <a:ext cx="2455232" cy="1172920"/>
          </a:xfrm>
          <a:prstGeom prst="rightArrow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7" name="Rectangle 6"/>
          <p:cNvSpPr/>
          <p:nvPr/>
        </p:nvSpPr>
        <p:spPr>
          <a:xfrm rot="5400000" flipH="1">
            <a:off x="21595668" y="9300319"/>
            <a:ext cx="2788456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400" dirty="0" smtClean="0"/>
              <a:t>Intrusion</a:t>
            </a:r>
          </a:p>
          <a:p>
            <a:pPr algn="ctr"/>
            <a:r>
              <a:rPr lang="en-US" sz="4400" dirty="0" smtClean="0"/>
              <a:t> </a:t>
            </a:r>
            <a:r>
              <a:rPr lang="en-US" sz="4400" dirty="0"/>
              <a:t>Probability</a:t>
            </a:r>
            <a:endParaRPr lang="ur-PK" sz="4400" dirty="0"/>
          </a:p>
        </p:txBody>
      </p:sp>
      <p:sp>
        <p:nvSpPr>
          <p:cNvPr id="9" name="Rectangle 8"/>
          <p:cNvSpPr/>
          <p:nvPr/>
        </p:nvSpPr>
        <p:spPr>
          <a:xfrm rot="5400000" flipH="1">
            <a:off x="12107334" y="9466093"/>
            <a:ext cx="3342582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/>
              <a:t>Final </a:t>
            </a:r>
            <a:r>
              <a:rPr lang="en-US" sz="4400" dirty="0" smtClean="0"/>
              <a:t>Decision</a:t>
            </a:r>
          </a:p>
          <a:p>
            <a:pPr algn="ctr"/>
            <a:r>
              <a:rPr lang="en-US" sz="4400" dirty="0" smtClean="0"/>
              <a:t> </a:t>
            </a:r>
            <a:r>
              <a:rPr lang="en-US" sz="4400" dirty="0"/>
              <a:t>Policy</a:t>
            </a:r>
            <a:endParaRPr lang="ur-PK" sz="44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15388251" y="6565964"/>
            <a:ext cx="6231070" cy="6915260"/>
            <a:chOff x="13265244" y="-879694"/>
            <a:chExt cx="3661465" cy="5384800"/>
          </a:xfrm>
        </p:grpSpPr>
        <p:sp>
          <p:nvSpPr>
            <p:cNvPr id="42" name="Rounded Rectangle 41"/>
            <p:cNvSpPr/>
            <p:nvPr/>
          </p:nvSpPr>
          <p:spPr>
            <a:xfrm>
              <a:off x="13265244" y="-879694"/>
              <a:ext cx="3661465" cy="5384800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4000" b="1" dirty="0">
                  <a:solidFill>
                    <a:schemeClr val="tx1"/>
                  </a:solidFill>
                  <a:latin typeface="Arial Narrow" panose="020B0606020202030204" pitchFamily="34" charset="0"/>
                </a:rPr>
                <a:t>Layer III: Operational </a:t>
              </a:r>
              <a:r>
                <a:rPr lang="en-US" sz="4000" b="1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Risk</a:t>
              </a:r>
            </a:p>
            <a:p>
              <a:pPr algn="ctr"/>
              <a:r>
                <a:rPr lang="en-US" sz="4000" b="1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 </a:t>
              </a:r>
              <a:endParaRPr lang="en-US" sz="4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r>
                <a:rPr lang="en-US" sz="2000" b="1" dirty="0" smtClean="0">
                  <a:solidFill>
                    <a:schemeClr val="tx1"/>
                  </a:solidFill>
                  <a:latin typeface="Arial Narrow" panose="020B0606020202030204" pitchFamily="34" charset="0"/>
                </a:rPr>
                <a:t>Calibration</a:t>
              </a:r>
            </a:p>
            <a:p>
              <a:pPr algn="ctr"/>
              <a:endParaRPr lang="en-US" sz="2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en-US" sz="2000" b="1" dirty="0" smtClean="0">
                <a:solidFill>
                  <a:schemeClr val="tx1"/>
                </a:solidFill>
                <a:latin typeface="Arial Narrow" panose="020B0606020202030204" pitchFamily="34" charset="0"/>
              </a:endParaRPr>
            </a:p>
            <a:p>
              <a:pPr algn="ctr"/>
              <a:endParaRPr lang="ur-PK" sz="2000" b="1" dirty="0">
                <a:solidFill>
                  <a:schemeClr val="tx1"/>
                </a:solidFill>
                <a:latin typeface="Arial Narrow" panose="020B0606020202030204" pitchFamily="34" charset="0"/>
              </a:endParaRPr>
            </a:p>
          </p:txBody>
        </p:sp>
        <p:cxnSp>
          <p:nvCxnSpPr>
            <p:cNvPr id="48" name="Straight Connector 47"/>
            <p:cNvCxnSpPr/>
            <p:nvPr/>
          </p:nvCxnSpPr>
          <p:spPr>
            <a:xfrm>
              <a:off x="13615475" y="3279413"/>
              <a:ext cx="3057237" cy="0"/>
            </a:xfrm>
            <a:prstGeom prst="line">
              <a:avLst/>
            </a:prstGeom>
            <a:ln w="28575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/>
            <p:cNvSpPr/>
            <p:nvPr/>
          </p:nvSpPr>
          <p:spPr>
            <a:xfrm>
              <a:off x="13777110" y="3506629"/>
              <a:ext cx="2733965" cy="838812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3200" b="1" dirty="0">
                  <a:latin typeface="Arial Narrow" panose="020B0606020202030204" pitchFamily="34" charset="0"/>
                </a:rPr>
                <a:t>Deployment-Level Threshold Tuning</a:t>
              </a:r>
              <a:endParaRPr lang="ur-PK" sz="3200" dirty="0">
                <a:latin typeface="Arial Narrow" panose="020B0606020202030204" pitchFamily="34" charset="0"/>
              </a:endParaRPr>
            </a:p>
          </p:txBody>
        </p:sp>
        <p:sp>
          <p:nvSpPr>
            <p:cNvPr id="50" name="Rounded Rectangle 49"/>
            <p:cNvSpPr/>
            <p:nvPr/>
          </p:nvSpPr>
          <p:spPr>
            <a:xfrm>
              <a:off x="13895248" y="126224"/>
              <a:ext cx="2401455" cy="92804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/>
                <a:t>Average Probability:</a:t>
              </a:r>
              <a:br>
                <a:rPr lang="en-US" sz="3200" dirty="0"/>
              </a:br>
              <a:r>
                <a:rPr lang="en-US" sz="3200" dirty="0"/>
                <a:t>p̄</a:t>
              </a: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13895248" y="1199827"/>
              <a:ext cx="2401455" cy="92804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/>
                <a:t>Alert Rate:</a:t>
              </a:r>
              <a:br>
                <a:rPr lang="en-US" sz="3200" dirty="0"/>
              </a:br>
              <a:r>
                <a:rPr lang="en-US" sz="3200" dirty="0"/>
                <a:t>ĉ(</a:t>
              </a:r>
              <a:r>
                <a:rPr lang="el-GR" sz="3200" dirty="0"/>
                <a:t>η)</a:t>
              </a:r>
              <a:endParaRPr lang="en-US" sz="3200" dirty="0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13895248" y="2212178"/>
              <a:ext cx="2401455" cy="92804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200" dirty="0"/>
                <a:t>Risk Score:</a:t>
              </a:r>
              <a:br>
                <a:rPr lang="en-US" sz="3200" dirty="0"/>
              </a:br>
              <a:r>
                <a:rPr lang="en-US" sz="3200" dirty="0"/>
                <a:t>R(</a:t>
              </a:r>
              <a:r>
                <a:rPr lang="el-GR" sz="3200" dirty="0"/>
                <a:t>α,β) = α</a:t>
              </a:r>
              <a:r>
                <a:rPr lang="en-US" sz="3200" dirty="0"/>
                <a:t>ĉ + </a:t>
              </a:r>
              <a:r>
                <a:rPr lang="el-GR" sz="3200" dirty="0"/>
                <a:t>β</a:t>
              </a:r>
              <a:r>
                <a:rPr lang="en-US" sz="3200" dirty="0"/>
                <a:t>p̄</a:t>
              </a:r>
            </a:p>
          </p:txBody>
        </p:sp>
      </p:grpSp>
      <p:sp>
        <p:nvSpPr>
          <p:cNvPr id="53" name="Rounded Rectangle 52"/>
          <p:cNvSpPr/>
          <p:nvPr/>
        </p:nvSpPr>
        <p:spPr>
          <a:xfrm>
            <a:off x="5624620" y="6757481"/>
            <a:ext cx="6777625" cy="7132791"/>
          </a:xfrm>
          <a:prstGeom prst="roundRect">
            <a:avLst/>
          </a:prstGeom>
          <a:solidFill>
            <a:srgbClr val="CC99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  <a:latin typeface="Arial Narrow" panose="020B0606020202030204" pitchFamily="34" charset="0"/>
              </a:rPr>
              <a:t>Output </a:t>
            </a:r>
            <a:r>
              <a:rPr lang="en-US" sz="3600" b="1" dirty="0" smtClean="0">
                <a:solidFill>
                  <a:schemeClr val="tx1"/>
                </a:solidFill>
                <a:latin typeface="Arial Narrow" panose="020B0606020202030204" pitchFamily="34" charset="0"/>
              </a:rPr>
              <a:t>Layer</a:t>
            </a:r>
            <a:endParaRPr lang="en-US" sz="36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36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36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36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36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36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36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36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36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36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en-US" sz="3600" b="1" dirty="0" smtClean="0">
              <a:solidFill>
                <a:schemeClr val="tx1"/>
              </a:solidFill>
              <a:latin typeface="Arial Narrow" panose="020B0606020202030204" pitchFamily="34" charset="0"/>
            </a:endParaRPr>
          </a:p>
          <a:p>
            <a:pPr algn="ctr"/>
            <a:endParaRPr lang="ur-PK" sz="3600" b="1" dirty="0">
              <a:solidFill>
                <a:schemeClr val="tx1"/>
              </a:solidFill>
              <a:latin typeface="Arial Narrow" panose="020B0606020202030204" pitchFamily="34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6022775" y="13120927"/>
            <a:ext cx="5899011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6718541" y="13219614"/>
            <a:ext cx="4656858" cy="584775"/>
          </a:xfrm>
          <a:prstGeom prst="rect">
            <a:avLst/>
          </a:prstGeom>
          <a:solidFill>
            <a:srgbClr val="9966FF"/>
          </a:solidFill>
        </p:spPr>
        <p:txBody>
          <a:bodyPr wrap="square">
            <a:spAutoFit/>
          </a:bodyPr>
          <a:lstStyle/>
          <a:p>
            <a:pPr algn="ctr"/>
            <a:r>
              <a:rPr lang="en-US" sz="3200" b="1" dirty="0"/>
              <a:t>Security Decision Output</a:t>
            </a:r>
            <a:endParaRPr lang="ur-PK" sz="3200" b="1" dirty="0">
              <a:latin typeface="Arial Narrow" panose="020B060602020203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03" t="4306" r="15211" b="5263"/>
          <a:stretch/>
        </p:blipFill>
        <p:spPr>
          <a:xfrm>
            <a:off x="5735718" y="7852291"/>
            <a:ext cx="6555163" cy="4930999"/>
          </a:xfrm>
          <a:prstGeom prst="rect">
            <a:avLst/>
          </a:prstGeom>
        </p:spPr>
      </p:pic>
      <p:sp>
        <p:nvSpPr>
          <p:cNvPr id="30" name="Rectangle 29"/>
          <p:cNvSpPr/>
          <p:nvPr/>
        </p:nvSpPr>
        <p:spPr>
          <a:xfrm>
            <a:off x="5804039" y="9881634"/>
            <a:ext cx="3676969" cy="646331"/>
          </a:xfrm>
          <a:prstGeom prst="rect">
            <a:avLst/>
          </a:prstGeom>
          <a:solidFill>
            <a:srgbClr val="9966FF"/>
          </a:solidFill>
        </p:spPr>
        <p:txBody>
          <a:bodyPr wrap="none">
            <a:spAutoFit/>
          </a:bodyPr>
          <a:lstStyle/>
          <a:p>
            <a:r>
              <a:rPr lang="en-US" sz="3600" dirty="0"/>
              <a:t>Intrusion Detected</a:t>
            </a:r>
            <a:endParaRPr lang="ur-PK" sz="3600" dirty="0"/>
          </a:p>
        </p:txBody>
      </p:sp>
      <p:sp>
        <p:nvSpPr>
          <p:cNvPr id="61" name="Rectangle 60"/>
          <p:cNvSpPr/>
          <p:nvPr/>
        </p:nvSpPr>
        <p:spPr>
          <a:xfrm>
            <a:off x="9544527" y="9881634"/>
            <a:ext cx="2721835" cy="646331"/>
          </a:xfrm>
          <a:prstGeom prst="rect">
            <a:avLst/>
          </a:prstGeom>
          <a:solidFill>
            <a:srgbClr val="9966FF"/>
          </a:solidFill>
        </p:spPr>
        <p:txBody>
          <a:bodyPr wrap="none">
            <a:spAutoFit/>
          </a:bodyPr>
          <a:lstStyle/>
          <a:p>
            <a:r>
              <a:rPr lang="en-US" sz="3600" dirty="0"/>
              <a:t>Benign Traffic</a:t>
            </a:r>
            <a:endParaRPr lang="ur-PK" sz="3600" dirty="0"/>
          </a:p>
        </p:txBody>
      </p:sp>
      <p:sp>
        <p:nvSpPr>
          <p:cNvPr id="62" name="Rectangle 61"/>
          <p:cNvSpPr/>
          <p:nvPr/>
        </p:nvSpPr>
        <p:spPr>
          <a:xfrm>
            <a:off x="6448435" y="12402020"/>
            <a:ext cx="2379754" cy="584775"/>
          </a:xfrm>
          <a:prstGeom prst="rect">
            <a:avLst/>
          </a:prstGeom>
          <a:solidFill>
            <a:srgbClr val="9966FF"/>
          </a:solidFill>
        </p:spPr>
        <p:txBody>
          <a:bodyPr wrap="none">
            <a:spAutoFit/>
          </a:bodyPr>
          <a:lstStyle/>
          <a:p>
            <a:r>
              <a:rPr lang="en-US" sz="3200" dirty="0"/>
              <a:t>Alert Logging</a:t>
            </a:r>
            <a:endParaRPr lang="ur-PK" sz="3200" dirty="0"/>
          </a:p>
        </p:txBody>
      </p:sp>
      <p:sp>
        <p:nvSpPr>
          <p:cNvPr id="63" name="Rectangle 62"/>
          <p:cNvSpPr/>
          <p:nvPr/>
        </p:nvSpPr>
        <p:spPr>
          <a:xfrm>
            <a:off x="9254105" y="12369363"/>
            <a:ext cx="3016916" cy="584775"/>
          </a:xfrm>
          <a:prstGeom prst="rect">
            <a:avLst/>
          </a:prstGeom>
          <a:solidFill>
            <a:srgbClr val="9966FF"/>
          </a:solidFill>
        </p:spPr>
        <p:txBody>
          <a:bodyPr wrap="none">
            <a:spAutoFit/>
          </a:bodyPr>
          <a:lstStyle/>
          <a:p>
            <a:r>
              <a:rPr lang="en-US" sz="3200" dirty="0"/>
              <a:t>Response Trigger</a:t>
            </a:r>
            <a:endParaRPr lang="ur-PK" sz="3200" dirty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63"/>
          <a:stretch/>
        </p:blipFill>
        <p:spPr>
          <a:xfrm>
            <a:off x="-13283208" y="5802298"/>
            <a:ext cx="17063322" cy="10412756"/>
          </a:xfrm>
          <a:prstGeom prst="rect">
            <a:avLst/>
          </a:prstGeom>
        </p:spPr>
      </p:pic>
      <p:cxnSp>
        <p:nvCxnSpPr>
          <p:cNvPr id="38" name="Elbow Connector 37"/>
          <p:cNvCxnSpPr>
            <a:stCxn id="65" idx="2"/>
            <a:endCxn id="31" idx="0"/>
          </p:cNvCxnSpPr>
          <p:nvPr/>
        </p:nvCxnSpPr>
        <p:spPr>
          <a:xfrm rot="5400000">
            <a:off x="6885099" y="-6499466"/>
            <a:ext cx="665118" cy="23938410"/>
          </a:xfrm>
          <a:prstGeom prst="bentConnector3">
            <a:avLst>
              <a:gd name="adj1" fmla="val 50000"/>
            </a:avLst>
          </a:prstGeom>
          <a:ln w="762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6" name="Right Arrow 65"/>
          <p:cNvSpPr/>
          <p:nvPr/>
        </p:nvSpPr>
        <p:spPr>
          <a:xfrm rot="10800000" flipH="1">
            <a:off x="10571501" y="3849321"/>
            <a:ext cx="2218025" cy="1001067"/>
          </a:xfrm>
          <a:prstGeom prst="rightArrow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67" name="Right Arrow 66"/>
          <p:cNvSpPr/>
          <p:nvPr/>
        </p:nvSpPr>
        <p:spPr>
          <a:xfrm flipH="1">
            <a:off x="12551009" y="7024383"/>
            <a:ext cx="2455232" cy="1172920"/>
          </a:xfrm>
          <a:prstGeom prst="rightArrow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40" name="Curved Left Arrow 39"/>
          <p:cNvSpPr/>
          <p:nvPr/>
        </p:nvSpPr>
        <p:spPr>
          <a:xfrm>
            <a:off x="24797575" y="184784"/>
            <a:ext cx="2514909" cy="10442518"/>
          </a:xfrm>
          <a:prstGeom prst="curvedLeftArrow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>
              <a:solidFill>
                <a:schemeClr val="tx1"/>
              </a:solidFill>
            </a:endParaRPr>
          </a:p>
        </p:txBody>
      </p:sp>
      <p:sp>
        <p:nvSpPr>
          <p:cNvPr id="68" name="Right Arrow 67"/>
          <p:cNvSpPr/>
          <p:nvPr/>
        </p:nvSpPr>
        <p:spPr>
          <a:xfrm flipH="1">
            <a:off x="22505671" y="6502378"/>
            <a:ext cx="2455232" cy="1172920"/>
          </a:xfrm>
          <a:prstGeom prst="rightArrow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70" name="Right Arrow 69"/>
          <p:cNvSpPr/>
          <p:nvPr/>
        </p:nvSpPr>
        <p:spPr>
          <a:xfrm flipH="1">
            <a:off x="22523645" y="12037078"/>
            <a:ext cx="2455232" cy="1172920"/>
          </a:xfrm>
          <a:prstGeom prst="rightArrow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72" name="Right Arrow 71"/>
          <p:cNvSpPr/>
          <p:nvPr/>
        </p:nvSpPr>
        <p:spPr>
          <a:xfrm rot="10800000" flipH="1">
            <a:off x="-830815" y="-2658145"/>
            <a:ext cx="2218025" cy="100106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73" name="Right Arrow 72"/>
          <p:cNvSpPr/>
          <p:nvPr/>
        </p:nvSpPr>
        <p:spPr>
          <a:xfrm rot="10800000" flipH="1">
            <a:off x="-874412" y="3849321"/>
            <a:ext cx="2218025" cy="100106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74" name="Right Arrow 73"/>
          <p:cNvSpPr/>
          <p:nvPr/>
        </p:nvSpPr>
        <p:spPr>
          <a:xfrm rot="10800000" flipH="1">
            <a:off x="-830815" y="-2660819"/>
            <a:ext cx="2218025" cy="1001067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75" name="Right Arrow 74"/>
          <p:cNvSpPr/>
          <p:nvPr/>
        </p:nvSpPr>
        <p:spPr>
          <a:xfrm rot="10800000" flipH="1">
            <a:off x="-10213380" y="-2817715"/>
            <a:ext cx="2218025" cy="1001067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  <p:sp>
        <p:nvSpPr>
          <p:cNvPr id="76" name="Right Arrow 75"/>
          <p:cNvSpPr/>
          <p:nvPr/>
        </p:nvSpPr>
        <p:spPr>
          <a:xfrm rot="10800000" flipH="1">
            <a:off x="-10197741" y="3480784"/>
            <a:ext cx="2218025" cy="1001067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3589669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750"/>
          <a:stretch/>
        </p:blipFill>
        <p:spPr>
          <a:xfrm>
            <a:off x="-10800304" y="-5118341"/>
            <a:ext cx="19222619" cy="9401868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15" r="19809"/>
          <a:stretch/>
        </p:blipFill>
        <p:spPr>
          <a:xfrm>
            <a:off x="-5633936" y="4283527"/>
            <a:ext cx="9525998" cy="9435080"/>
          </a:xfrm>
          <a:prstGeom prst="rect">
            <a:avLst/>
          </a:prstGeom>
        </p:spPr>
      </p:pic>
      <p:pic>
        <p:nvPicPr>
          <p:cNvPr id="6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53" r="-1"/>
          <a:stretch/>
        </p:blipFill>
        <p:spPr>
          <a:xfrm>
            <a:off x="3601496" y="4250372"/>
            <a:ext cx="9641639" cy="9468235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58" r="39808"/>
          <a:stretch/>
        </p:blipFill>
        <p:spPr>
          <a:xfrm>
            <a:off x="8422314" y="-5116974"/>
            <a:ext cx="9402949" cy="9428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151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ur-PK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ur-PK"/>
          </a:p>
        </p:txBody>
      </p:sp>
    </p:spTree>
    <p:extLst>
      <p:ext uri="{BB962C8B-B14F-4D97-AF65-F5344CB8AC3E}">
        <p14:creationId xmlns:p14="http://schemas.microsoft.com/office/powerpoint/2010/main" val="3950629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348</Words>
  <Application>Microsoft Office PowerPoint</Application>
  <PresentationFormat>Widescreen</PresentationFormat>
  <Paragraphs>267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Arial Narrow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MRT www.Win2Farsi.com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Moorche</dc:creator>
  <cp:lastModifiedBy>Moorche</cp:lastModifiedBy>
  <cp:revision>46</cp:revision>
  <dcterms:created xsi:type="dcterms:W3CDTF">2026-02-19T18:05:27Z</dcterms:created>
  <dcterms:modified xsi:type="dcterms:W3CDTF">2026-02-22T17:36:29Z</dcterms:modified>
</cp:coreProperties>
</file>

<file path=docProps/thumbnail.jpeg>
</file>